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84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723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62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50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75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80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94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46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511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637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12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DC96F-2DCE-4DDF-BB70-EE3D69E6FEB8}" type="datetimeFigureOut">
              <a:rPr lang="tr-TR" smtClean="0"/>
              <a:t>20.11.2025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CBB5-C9B3-4658-B0E3-2EDB2AD105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06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ksaray.gsb.gov.t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ksaray.gsb.gov.t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ksaray.gsb.gov.t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81892"/>
            <a:ext cx="9144000" cy="4871258"/>
          </a:xfrm>
        </p:spPr>
        <p:txBody>
          <a:bodyPr>
            <a:normAutofit/>
          </a:bodyPr>
          <a:lstStyle/>
          <a:p>
            <a:r>
              <a:rPr lang="tr-TR" sz="3600" b="1" dirty="0">
                <a:solidFill>
                  <a:srgbClr val="FF0000"/>
                </a:solidFill>
                <a:latin typeface="+mn-lt"/>
              </a:rPr>
              <a:t>OKUL SPORLARI KAFİLELERİNİN</a:t>
            </a:r>
            <a:br>
              <a:rPr lang="tr-TR" sz="3600" b="1" dirty="0">
                <a:solidFill>
                  <a:srgbClr val="FF0000"/>
                </a:solidFill>
                <a:latin typeface="+mn-lt"/>
              </a:rPr>
            </a:br>
            <a:r>
              <a:rPr lang="tr-TR" sz="3600" b="1" dirty="0">
                <a:solidFill>
                  <a:srgbClr val="FF0000"/>
                </a:solidFill>
                <a:latin typeface="+mn-lt"/>
              </a:rPr>
              <a:t>İL DIŞINDA YAPILACAK FAALİYETLERE KATILABİLMELERİ İÇİN </a:t>
            </a:r>
            <a:r>
              <a:rPr lang="tr-TR" sz="3600" b="1" dirty="0" smtClean="0">
                <a:solidFill>
                  <a:srgbClr val="0070C0"/>
                </a:solidFill>
                <a:latin typeface="+mn-lt"/>
              </a:rPr>
              <a:t>SEYAHAT YÖNERGESİNE</a:t>
            </a:r>
            <a:r>
              <a:rPr lang="tr-TR" sz="36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600" b="1" dirty="0">
                <a:solidFill>
                  <a:srgbClr val="FF0000"/>
                </a:solidFill>
                <a:latin typeface="+mn-lt"/>
              </a:rPr>
              <a:t>GÖRE HAZIRLAMASI GEREKEN EVRAKLAR</a:t>
            </a:r>
            <a:br>
              <a:rPr lang="tr-TR" sz="3600" b="1" dirty="0">
                <a:solidFill>
                  <a:srgbClr val="FF0000"/>
                </a:solidFill>
                <a:latin typeface="+mn-lt"/>
              </a:rPr>
            </a:br>
            <a:r>
              <a:rPr lang="tr-TR" sz="3600" b="1" dirty="0">
                <a:solidFill>
                  <a:srgbClr val="FF0000"/>
                </a:solidFill>
                <a:latin typeface="+mn-lt"/>
              </a:rPr>
              <a:t>USUL VE ESASLAR</a:t>
            </a:r>
            <a:br>
              <a:rPr lang="tr-TR" sz="3600" b="1" dirty="0">
                <a:solidFill>
                  <a:srgbClr val="FF0000"/>
                </a:solidFill>
                <a:latin typeface="+mn-lt"/>
              </a:rPr>
            </a:br>
            <a:endParaRPr lang="tr-TR" sz="36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0932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u="sng" dirty="0">
                <a:solidFill>
                  <a:srgbClr val="FF0000"/>
                </a:solidFill>
                <a:latin typeface="+mn-lt"/>
              </a:rPr>
              <a:t>KİRALAMA YOLU İLE YAPILACAK SEYAHATLER İÇİN GEREKLİ GELGELER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89215"/>
            <a:ext cx="10515600" cy="518774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sz="2200" b="1" dirty="0"/>
              <a:t>ARAÇ KİRALAMA SÖZLEŞMESİ </a:t>
            </a:r>
            <a:r>
              <a:rPr lang="tr-TR" sz="2200" b="1" dirty="0">
                <a:solidFill>
                  <a:srgbClr val="FF0000"/>
                </a:solidFill>
              </a:rPr>
              <a:t>(TAŞIMA SÖZLEŞMESİ)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ARACIN EN FAZLA 10 YAŞINDA OLDUĞUNU GÖSTERİR BELGE </a:t>
            </a:r>
            <a:r>
              <a:rPr lang="tr-TR" sz="2200" b="1" dirty="0">
                <a:solidFill>
                  <a:srgbClr val="FF0000"/>
                </a:solidFill>
              </a:rPr>
              <a:t>(TAŞIT KARTI)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ARAÇ TRAFİK TESCİL BELGESİ FOTOKOPİSİ </a:t>
            </a:r>
            <a:r>
              <a:rPr lang="tr-TR" sz="2200" b="1" dirty="0">
                <a:solidFill>
                  <a:srgbClr val="FF0000"/>
                </a:solidFill>
              </a:rPr>
              <a:t>(RUHSAT)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ŞOFÖR KİMLİĞİ FOTOKOPİSİ</a:t>
            </a:r>
            <a:endParaRPr lang="tr-TR" sz="2200" dirty="0"/>
          </a:p>
          <a:p>
            <a:pPr marL="0" lvl="0" indent="0">
              <a:buNone/>
            </a:pPr>
            <a:r>
              <a:rPr lang="tr-TR" sz="2200" b="1" dirty="0"/>
              <a:t>SÜRÜCÜ BELGESİ FOTOKOPİSİ </a:t>
            </a:r>
            <a:r>
              <a:rPr lang="tr-TR" sz="2200" b="1" dirty="0">
                <a:solidFill>
                  <a:srgbClr val="FF0000"/>
                </a:solidFill>
              </a:rPr>
              <a:t>(EHLİYET)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ŞOFÖR MESLEKİ YETERLİLİK BELGESİ FOTOKOPİSİ  </a:t>
            </a:r>
            <a:r>
              <a:rPr lang="tr-TR" sz="2200" b="1" dirty="0">
                <a:solidFill>
                  <a:srgbClr val="FF0000"/>
                </a:solidFill>
              </a:rPr>
              <a:t>(SRC1 VEYA SRC2)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KARAYOLLARI YOLCU TAŞIMACILIĞI ZORUNLU KOLTUK FERDİ KAZA SİGORTASI FOTOKOPİSİ</a:t>
            </a:r>
            <a:endParaRPr lang="tr-TR" sz="2200" dirty="0"/>
          </a:p>
          <a:p>
            <a:pPr marL="0" lvl="0" indent="0">
              <a:buNone/>
            </a:pPr>
            <a:r>
              <a:rPr lang="tr-TR" sz="2200" b="1" dirty="0"/>
              <a:t>KARAYOLLARI TAŞIMACILIK MALİ SORUMLULUK SİGORTASI FOTOKOPİSİ </a:t>
            </a:r>
            <a:r>
              <a:rPr lang="tr-TR" sz="2200" b="1" dirty="0">
                <a:solidFill>
                  <a:srgbClr val="FF0000"/>
                </a:solidFill>
              </a:rPr>
              <a:t>(ZORUNLU</a:t>
            </a:r>
            <a:r>
              <a:rPr lang="tr-TR" sz="2200" dirty="0">
                <a:solidFill>
                  <a:srgbClr val="FF0000"/>
                </a:solidFill>
              </a:rPr>
              <a:t> </a:t>
            </a:r>
            <a:r>
              <a:rPr lang="tr-TR" sz="2200" b="1" dirty="0">
                <a:solidFill>
                  <a:srgbClr val="FF0000"/>
                </a:solidFill>
              </a:rPr>
              <a:t>TRAFİK SİGORTASI)</a:t>
            </a:r>
            <a:endParaRPr lang="tr-TR" sz="22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tr-TR" sz="2200" b="1" dirty="0"/>
              <a:t>ŞOFÖRÜN ARAÇ YETKİ BELGESİ FOTOKOPİSİ </a:t>
            </a:r>
            <a:r>
              <a:rPr lang="tr-TR" sz="2200" b="1" dirty="0">
                <a:solidFill>
                  <a:srgbClr val="FF0000"/>
                </a:solidFill>
              </a:rPr>
              <a:t>(D2) (TAŞIMA YETKİ BELGESİ)</a:t>
            </a:r>
            <a:endParaRPr lang="tr-TR" sz="2200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250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218411" cy="1460500"/>
          </a:xfrm>
        </p:spPr>
        <p:txBody>
          <a:bodyPr>
            <a:normAutofit/>
          </a:bodyPr>
          <a:lstStyle/>
          <a:p>
            <a:r>
              <a:rPr lang="tr-TR" b="1" u="sng" dirty="0">
                <a:solidFill>
                  <a:srgbClr val="FF0000"/>
                </a:solidFill>
              </a:rPr>
              <a:t>NOT</a:t>
            </a:r>
            <a:r>
              <a:rPr lang="tr-TR" b="1" u="sng" dirty="0" smtClean="0">
                <a:solidFill>
                  <a:srgbClr val="FF0000"/>
                </a:solidFill>
              </a:rPr>
              <a:t>:</a:t>
            </a: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r-TR" b="1" dirty="0" smtClean="0"/>
              <a:t>Taşıma </a:t>
            </a:r>
            <a:r>
              <a:rPr lang="tr-TR" b="1" dirty="0"/>
              <a:t>sözleşmesi firma tarafından kaşelenip onaylanacaktır.</a:t>
            </a:r>
            <a:endParaRPr lang="tr-TR" dirty="0"/>
          </a:p>
          <a:p>
            <a:pPr lvl="0"/>
            <a:r>
              <a:rPr lang="tr-TR" b="1" dirty="0"/>
              <a:t>Araçlar şehirlerarası yolcu taşımacılığı yapan otobüsler kadar donanımlı ve bakımlı olmalıdır.</a:t>
            </a:r>
            <a:endParaRPr lang="tr-TR" dirty="0"/>
          </a:p>
          <a:p>
            <a:pPr lvl="0"/>
            <a:r>
              <a:rPr lang="tr-TR" b="1" dirty="0">
                <a:solidFill>
                  <a:srgbClr val="FF0000"/>
                </a:solidFill>
              </a:rPr>
              <a:t>Zorunlu Mali Sorumluluk </a:t>
            </a:r>
            <a:r>
              <a:rPr lang="tr-TR" b="1" dirty="0" smtClean="0">
                <a:solidFill>
                  <a:srgbClr val="FF0000"/>
                </a:solidFill>
              </a:rPr>
              <a:t>Sigortası: </a:t>
            </a:r>
            <a:r>
              <a:rPr lang="tr-TR" b="1" dirty="0" smtClean="0"/>
              <a:t>(</a:t>
            </a:r>
            <a:r>
              <a:rPr lang="tr-TR" b="1" dirty="0"/>
              <a:t>T</a:t>
            </a:r>
            <a:r>
              <a:rPr lang="tr-TR" b="1" dirty="0" smtClean="0"/>
              <a:t>rafik </a:t>
            </a:r>
            <a:r>
              <a:rPr lang="tr-TR" b="1" dirty="0"/>
              <a:t>S</a:t>
            </a:r>
            <a:r>
              <a:rPr lang="tr-TR" b="1" dirty="0" smtClean="0"/>
              <a:t>igortası</a:t>
            </a:r>
            <a:r>
              <a:rPr lang="tr-TR" b="1" dirty="0"/>
              <a:t>):Araç sigortası</a:t>
            </a:r>
            <a:endParaRPr lang="tr-TR" dirty="0"/>
          </a:p>
          <a:p>
            <a:pPr lvl="0"/>
            <a:r>
              <a:rPr lang="tr-TR" b="1" dirty="0">
                <a:solidFill>
                  <a:srgbClr val="FF0000"/>
                </a:solidFill>
              </a:rPr>
              <a:t>Karayolu Taşımacılık Mali Sorumluluk Sigortası: </a:t>
            </a:r>
            <a:r>
              <a:rPr lang="tr-TR" b="1" dirty="0"/>
              <a:t>Yolcuların mal kayıplarını teminat altına alır.</a:t>
            </a:r>
            <a:endParaRPr lang="tr-TR" dirty="0"/>
          </a:p>
          <a:p>
            <a:pPr lvl="0"/>
            <a:r>
              <a:rPr lang="tr-TR" b="1" dirty="0">
                <a:solidFill>
                  <a:srgbClr val="FF0000"/>
                </a:solidFill>
              </a:rPr>
              <a:t>Karayolları Yolcu Taşımacılığı Zorunlu Koltuk Ferdi Kaza Sigortası: </a:t>
            </a:r>
            <a:r>
              <a:rPr lang="tr-TR" b="1" dirty="0"/>
              <a:t>Yolcuların can kayıplarını, ilk yardım ve hastane masraflarını teminat altına alır.</a:t>
            </a:r>
            <a:endParaRPr lang="tr-TR" dirty="0"/>
          </a:p>
          <a:p>
            <a:pPr lvl="0"/>
            <a:r>
              <a:rPr lang="tr-TR" b="1" dirty="0"/>
              <a:t>SRC Belgesine sahip olanların ayriyeten </a:t>
            </a:r>
            <a:r>
              <a:rPr lang="tr-TR" b="1" dirty="0" err="1"/>
              <a:t>psikoteknik</a:t>
            </a:r>
            <a:r>
              <a:rPr lang="tr-TR" b="1" dirty="0"/>
              <a:t> raporu almasına gerek yoktur.</a:t>
            </a:r>
            <a:endParaRPr lang="tr-TR" dirty="0"/>
          </a:p>
          <a:p>
            <a:r>
              <a:rPr lang="tr-TR" b="1" dirty="0">
                <a:solidFill>
                  <a:srgbClr val="FF0000"/>
                </a:solidFill>
              </a:rPr>
              <a:t>SRC1: </a:t>
            </a:r>
            <a:r>
              <a:rPr lang="tr-TR" b="1" dirty="0"/>
              <a:t>Uluslararası yolcu taşımacılığı  </a:t>
            </a:r>
            <a:r>
              <a:rPr lang="tr-TR" b="1" dirty="0">
                <a:solidFill>
                  <a:srgbClr val="FF0000"/>
                </a:solidFill>
              </a:rPr>
              <a:t>SRC2:</a:t>
            </a:r>
            <a:r>
              <a:rPr lang="tr-TR" b="1" dirty="0"/>
              <a:t> Yurtiçi yolcu taşımacılığı </a:t>
            </a:r>
            <a:endParaRPr lang="tr-TR" b="1" dirty="0" smtClean="0"/>
          </a:p>
          <a:p>
            <a:r>
              <a:rPr lang="tr-TR" b="1" dirty="0" smtClean="0"/>
              <a:t> </a:t>
            </a:r>
            <a:r>
              <a:rPr lang="tr-TR" b="1" dirty="0">
                <a:solidFill>
                  <a:srgbClr val="FF0000"/>
                </a:solidFill>
              </a:rPr>
              <a:t>D2: </a:t>
            </a:r>
            <a:r>
              <a:rPr lang="tr-TR" b="1" dirty="0"/>
              <a:t>Otobüsle tarifesiz sadece yurt içinde şehirlerarası mekik sefer yapacaklara verilen araç yetki belgesidir.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210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25051" cy="13255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+mn-lt"/>
              </a:rPr>
              <a:t>GEREKLİ </a:t>
            </a:r>
            <a:r>
              <a:rPr lang="tr-TR" dirty="0" smtClean="0">
                <a:solidFill>
                  <a:srgbClr val="FF0000"/>
                </a:solidFill>
                <a:latin typeface="+mn-lt"/>
              </a:rPr>
              <a:t>BELGELER  						</a:t>
            </a:r>
            <a:r>
              <a:rPr lang="tr-TR" sz="2800" dirty="0" smtClean="0">
                <a:latin typeface="+mn-lt"/>
              </a:rPr>
              <a:t>EK-1</a:t>
            </a:r>
            <a:endParaRPr lang="tr-TR" sz="28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29789"/>
            <a:ext cx="10515600" cy="52536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KAFİLE ONAYI 4 ADET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SEYAHAT TAAHHÜT </a:t>
            </a:r>
            <a:r>
              <a:rPr lang="tr-TR" sz="2000" b="1" dirty="0" smtClean="0"/>
              <a:t>BELGESİ (….. Adet)</a:t>
            </a:r>
            <a:endParaRPr lang="tr-TR" sz="20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VELİ İZİN </a:t>
            </a:r>
            <a:r>
              <a:rPr lang="tr-TR" sz="2000" b="1" dirty="0" smtClean="0"/>
              <a:t>BELGESİ (….. Adet) </a:t>
            </a:r>
            <a:endParaRPr lang="tr-TR" sz="20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KURUMA YAZILMASI GEREKEN DİLEKÇE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KİRALIK ARAÇ İLE GİDİLECEKSE KİRALIK ARAÇ EVRAKLARI</a:t>
            </a:r>
          </a:p>
          <a:p>
            <a:pPr lvl="1">
              <a:buSzPct val="101000"/>
              <a:buFont typeface="Calibri" panose="020F0502020204030204" pitchFamily="34" charset="0"/>
              <a:buChar char="⃝"/>
            </a:pPr>
            <a:r>
              <a:rPr lang="tr-TR" sz="1700" b="1" dirty="0"/>
              <a:t>	</a:t>
            </a:r>
            <a:r>
              <a:rPr lang="tr-TR" sz="1700" b="1" dirty="0" smtClean="0"/>
              <a:t>ARAÇ KİRALAMA SÖZLEŞMESİ </a:t>
            </a:r>
            <a:r>
              <a:rPr lang="tr-TR" sz="1700" b="1" dirty="0" smtClean="0">
                <a:solidFill>
                  <a:srgbClr val="FF0000"/>
                </a:solidFill>
              </a:rPr>
              <a:t>(TAŞIMA SÖZLEŞMESİ)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ARACIN </a:t>
            </a:r>
            <a:r>
              <a:rPr lang="tr-TR" sz="1700" b="1" dirty="0"/>
              <a:t>EN FAZLA 10 YAŞINDA OLDUĞUNU GÖSTERİR BELGE </a:t>
            </a:r>
            <a:r>
              <a:rPr lang="tr-TR" sz="1700" b="1" dirty="0">
                <a:solidFill>
                  <a:srgbClr val="FF0000"/>
                </a:solidFill>
              </a:rPr>
              <a:t>(TAŞIT </a:t>
            </a:r>
            <a:r>
              <a:rPr lang="tr-TR" sz="1700" b="1" dirty="0" smtClean="0">
                <a:solidFill>
                  <a:srgbClr val="FF0000"/>
                </a:solidFill>
              </a:rPr>
              <a:t>KARTI)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ARAÇ TRAFİK TESCİL BELGESİ FOTOKOPİSİ </a:t>
            </a:r>
            <a:r>
              <a:rPr lang="tr-TR" sz="1700" b="1" dirty="0" smtClean="0">
                <a:solidFill>
                  <a:srgbClr val="FF0000"/>
                </a:solidFill>
              </a:rPr>
              <a:t>(RUHSAT)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ŞOFÖR </a:t>
            </a:r>
            <a:r>
              <a:rPr lang="tr-TR" sz="1700" b="1" dirty="0"/>
              <a:t>KİMLİĞİ FOTOKOPİSİ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SÜRÜCÜ </a:t>
            </a:r>
            <a:r>
              <a:rPr lang="tr-TR" sz="1700" b="1" dirty="0"/>
              <a:t>BELGESİ FOTOKOPİSİ </a:t>
            </a:r>
            <a:r>
              <a:rPr lang="tr-TR" sz="1700" b="1" dirty="0">
                <a:solidFill>
                  <a:srgbClr val="FF0000"/>
                </a:solidFill>
              </a:rPr>
              <a:t>(EHLİYET)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ŞOFÖR MESLEKİ YETERLİLİK BELGESİ FOTOKOPİSİ  </a:t>
            </a:r>
            <a:r>
              <a:rPr lang="tr-TR" sz="1700" b="1" dirty="0" smtClean="0">
                <a:solidFill>
                  <a:srgbClr val="FF0000"/>
                </a:solidFill>
              </a:rPr>
              <a:t>(SRC1 VEYA SRC2)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KARAYOLLARI </a:t>
            </a:r>
            <a:r>
              <a:rPr lang="tr-TR" sz="1700" b="1" dirty="0"/>
              <a:t>YOLCU TAŞIMACILIĞI ZORUNLU KOLTUK FERDİ KAZA SİGORTASI FOTOKOPİSİ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KARAYOLLARI </a:t>
            </a:r>
            <a:r>
              <a:rPr lang="tr-TR" sz="1700" b="1" dirty="0"/>
              <a:t>TAŞIMACILIK MALİ SORUMLULUK SİGORTASI FOTOKOPİSİ </a:t>
            </a:r>
            <a:r>
              <a:rPr lang="tr-TR" sz="1700" b="1" dirty="0">
                <a:solidFill>
                  <a:srgbClr val="FF0000"/>
                </a:solidFill>
              </a:rPr>
              <a:t>(ZORUNLU TRAFİK SİGORTASI)</a:t>
            </a:r>
          </a:p>
          <a:p>
            <a:pPr lvl="1">
              <a:buFont typeface="Calibri" panose="020F0502020204030204" pitchFamily="34" charset="0"/>
              <a:buChar char="⃝"/>
            </a:pPr>
            <a:r>
              <a:rPr lang="tr-TR" sz="1700" b="1" dirty="0" smtClean="0"/>
              <a:t>	ŞOFÖRÜN </a:t>
            </a:r>
            <a:r>
              <a:rPr lang="tr-TR" sz="1700" b="1" dirty="0"/>
              <a:t>ARAÇ YETKİ BELGESİ FOTOKOPİSİ </a:t>
            </a:r>
            <a:r>
              <a:rPr lang="tr-TR" sz="1700" b="1" dirty="0">
                <a:solidFill>
                  <a:srgbClr val="FF0000"/>
                </a:solidFill>
              </a:rPr>
              <a:t>(D2) (TAŞIMA YETKİ BELGESİ)</a:t>
            </a:r>
          </a:p>
          <a:p>
            <a:pPr>
              <a:buFont typeface="Wingdings" panose="05000000000000000000" pitchFamily="2" charset="2"/>
              <a:buChar char="q"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94822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606829" y="324196"/>
            <a:ext cx="4798797" cy="7193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1-) KAFİLE ONAYI (TAKIM)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4096" y="1155469"/>
            <a:ext cx="5793968" cy="3050771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7656022" y="1281978"/>
            <a:ext cx="257694" cy="23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</a:t>
            </a:r>
          </a:p>
        </p:txBody>
      </p:sp>
      <p:pic>
        <p:nvPicPr>
          <p:cNvPr id="12" name="İçerik Yer Tutucusu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24" y="1421476"/>
            <a:ext cx="4943903" cy="5188788"/>
          </a:xfrm>
        </p:spPr>
      </p:pic>
      <p:sp>
        <p:nvSpPr>
          <p:cNvPr id="13" name="Dikdörtgen 12"/>
          <p:cNvSpPr/>
          <p:nvPr/>
        </p:nvSpPr>
        <p:spPr>
          <a:xfrm rot="10800000" flipV="1">
            <a:off x="7656022" y="2753010"/>
            <a:ext cx="255405" cy="2958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 rot="10800000" flipV="1">
            <a:off x="7662362" y="1758050"/>
            <a:ext cx="249065" cy="260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 rot="10800000" flipV="1">
            <a:off x="7572896" y="2186244"/>
            <a:ext cx="423948" cy="3283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10</a:t>
            </a:r>
            <a:endParaRPr lang="tr-TR" dirty="0"/>
          </a:p>
        </p:txBody>
      </p:sp>
      <p:sp>
        <p:nvSpPr>
          <p:cNvPr id="20" name="Dikdörtgen 19"/>
          <p:cNvSpPr/>
          <p:nvPr/>
        </p:nvSpPr>
        <p:spPr>
          <a:xfrm>
            <a:off x="5744095" y="216132"/>
            <a:ext cx="5793970" cy="8976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YARIŞMA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REGLAMANI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(OKULSPORTAL SAYFASINDA YARIŞMA TALİMATLARI İÇERİSİNDE)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21" name="Dikdörtgen 20"/>
          <p:cNvSpPr/>
          <p:nvPr/>
        </p:nvSpPr>
        <p:spPr>
          <a:xfrm rot="10800000" flipV="1">
            <a:off x="5744095" y="4306164"/>
            <a:ext cx="57939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 smtClean="0"/>
              <a:t>KAFİLE ONAYI 4 ADET HAZIRLANMALI VE 1 TANESİ PARAFLI OLMALIDIR</a:t>
            </a:r>
            <a:endParaRPr lang="tr-TR" dirty="0" smtClean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u="sng" dirty="0" smtClean="0">
                <a:hlinkClick r:id="rId4"/>
              </a:rPr>
              <a:t>https://aksaray.gsb.gov.tr</a:t>
            </a:r>
            <a:r>
              <a:rPr lang="tr-TR" b="1" dirty="0" smtClean="0"/>
              <a:t>  ADRESİNDEN KAFİLE FORM ÖRNEĞİNE ULAŞILABİLİR</a:t>
            </a:r>
            <a:endParaRPr lang="tr-TR" dirty="0" smtClean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 smtClean="0"/>
              <a:t>4 NÜSHA OLACAK ŞEKİLDE 2 NÜSHA GENÇLİK VE SPOR İL MÜDÜRLÜĞÜNDE, 2 NÜSHA DA KAFİLE BAŞKANINA VERİLECEKTİR .  BİLGİSAYAR ORTAMINDA DÜZENLENMESİ GEREKMEKTEDİR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40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82385"/>
            <a:ext cx="10515600" cy="5794578"/>
          </a:xfrm>
        </p:spPr>
        <p:txBody>
          <a:bodyPr>
            <a:normAutofit/>
          </a:bodyPr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1 2 VE 3 NUMARALI KUTUCUĞUN ALANINA   </a:t>
            </a:r>
            <a:r>
              <a:rPr lang="tr-TR" sz="1400" b="1" dirty="0" smtClean="0"/>
              <a:t>SAĞ TARAFTA ÖRNEK OLARAK EKLENEN REGLAMANDA BELİRTİLEN NUMARALARIN ALANLARI GİRİLMELİDİR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4 NUMARALI KUTUCUĞUN ALANINA </a:t>
            </a:r>
            <a:r>
              <a:rPr lang="tr-TR" sz="1400" b="1" dirty="0" smtClean="0"/>
              <a:t>ARACIN PLAKASI MARKASI MODELİ YAZILACAK VE YÖNERGE GEREĞİ ARAÇ 10 YAŞINDAN FAZLA OLMALIDIR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5 NUMARALI KUTUCUĞUN ALANINA </a:t>
            </a:r>
            <a:r>
              <a:rPr lang="tr-TR" sz="1400" b="1" dirty="0" smtClean="0"/>
              <a:t>KİRALIK ARAÇLA GİDECEK KAFİLELERİN ARAÇ ŞOFÖRLERİNİN ADI SOYADI VE EHLİYET SINIFI YAZMALIDIR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6 NUMARALI KUTUCUĞUN ALANINA </a:t>
            </a:r>
            <a:r>
              <a:rPr lang="tr-TR" sz="1400" b="1" dirty="0" smtClean="0"/>
              <a:t>SEYAHAT TÜRÜ YAZILMALIDIR (KİRALIK ARAÇ, RESMİ ARAÇ VEYA ŞEHİRLERARASI OTOBÜS)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7 NUMARALI KUTUCUĞUN ALANINA </a:t>
            </a:r>
            <a:r>
              <a:rPr lang="tr-TR" sz="1400" b="1" dirty="0" smtClean="0"/>
              <a:t>YARIŞMA REGLAMANINDAKİ FAALİYETİN TARİHİ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8 NUMARALI KUTUCUĞUN ALANINA </a:t>
            </a:r>
            <a:r>
              <a:rPr lang="tr-TR" sz="1400" b="1" dirty="0" smtClean="0"/>
              <a:t>YARIŞMA HANGİ İLDE YAPILACAKSA O İL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9  NUMARALI KUTUCUĞUN ALANINA </a:t>
            </a:r>
            <a:r>
              <a:rPr lang="tr-TR" sz="1400" b="1" dirty="0" smtClean="0"/>
              <a:t>YARIŞMA REGLAMANINDAKİ FAALİYETİN ADI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10 NUMARALI KUTUCUĞUN ALANINA </a:t>
            </a:r>
            <a:r>
              <a:rPr lang="tr-TR" sz="1400" b="1" dirty="0" smtClean="0"/>
              <a:t>İLLERİN KM UZAKLIĞINA VE İLLERE ULAŞIM SÜRESİNE GÖRE REGLAMANDAKİ TEKNİK TOPLANTI </a:t>
            </a:r>
            <a:r>
              <a:rPr lang="tr-TR" sz="1400" b="1" dirty="0" smtClean="0"/>
              <a:t>TARİHİ </a:t>
            </a:r>
            <a:r>
              <a:rPr lang="tr-TR" sz="1400" b="1" dirty="0" smtClean="0"/>
              <a:t>GÖZ ÖNÜNDE </a:t>
            </a:r>
            <a:r>
              <a:rPr lang="tr-TR" sz="1400" b="1" smtClean="0"/>
              <a:t>BULUNDURULARAK </a:t>
            </a:r>
            <a:r>
              <a:rPr lang="tr-TR" sz="1400" b="1" smtClean="0"/>
              <a:t>YAPILMALIDIR</a:t>
            </a:r>
            <a:endParaRPr lang="tr-TR" sz="1400" b="1" dirty="0" smtClean="0"/>
          </a:p>
          <a:p>
            <a:r>
              <a:rPr lang="tr-TR" sz="1400" b="1" dirty="0" smtClean="0">
                <a:solidFill>
                  <a:srgbClr val="FF0000"/>
                </a:solidFill>
              </a:rPr>
              <a:t>11 NUMARALI KUTUCUĞUN ALANINA </a:t>
            </a:r>
            <a:r>
              <a:rPr lang="tr-TR" sz="1400" b="1" dirty="0" smtClean="0"/>
              <a:t>İÇERİSİNDE BULUNDUĞUMUZ YIL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12 NUMARALI KUTUCUĞUN ALANINA </a:t>
            </a:r>
            <a:r>
              <a:rPr lang="tr-TR" sz="1400" b="1" dirty="0" smtClean="0"/>
              <a:t>YARIŞMAYA GİDECEK OKULUN MÜDÜRÜNÜN ADI SOYADI VE İMZASI OLMALIDIR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13 NUMARALI KUTUCUĞUN ALANINA </a:t>
            </a:r>
            <a:r>
              <a:rPr lang="tr-TR" sz="1400" b="1" dirty="0" smtClean="0"/>
              <a:t>İL MİLLİ EĞİTİM ŞUBE MÜDÜRÜNÜN ADI SOYADI VE İMZASI OLMALIDIR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14 NUMARALI KUTUCUĞUN ALANINA </a:t>
            </a:r>
            <a:r>
              <a:rPr lang="tr-TR" sz="1400" b="1" dirty="0" smtClean="0"/>
              <a:t>SPOR ŞUBE MÜDÜR VEKİLİNİN ADI SOYADI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15 NUMARALI KUTUCUĞUN ALANINA </a:t>
            </a:r>
            <a:r>
              <a:rPr lang="tr-TR" sz="1400" b="1" dirty="0" smtClean="0"/>
              <a:t>SPOR HİZMETLERİ MÜDÜR VEKİLİNİN ADI SOYADI YAZILMALIDIR</a:t>
            </a:r>
          </a:p>
          <a:p>
            <a:r>
              <a:rPr lang="tr-TR" sz="1400" b="1" dirty="0" smtClean="0">
                <a:solidFill>
                  <a:srgbClr val="FF0000"/>
                </a:solidFill>
              </a:rPr>
              <a:t>16 NUMARALI KUTUCUĞUN ALANINA </a:t>
            </a:r>
            <a:r>
              <a:rPr lang="tr-TR" sz="1400" b="1" dirty="0" smtClean="0"/>
              <a:t>GENÇLİK SPOR İL MÜDÜRÜNÜN </a:t>
            </a:r>
            <a:r>
              <a:rPr lang="tr-TR" sz="1400" b="1" dirty="0"/>
              <a:t>ADI SOYADI YAZILMALIDIR</a:t>
            </a:r>
            <a:endParaRPr lang="tr-TR" sz="1300" dirty="0"/>
          </a:p>
        </p:txBody>
      </p:sp>
    </p:spTree>
    <p:extLst>
      <p:ext uri="{BB962C8B-B14F-4D97-AF65-F5344CB8AC3E}">
        <p14:creationId xmlns:p14="http://schemas.microsoft.com/office/powerpoint/2010/main" val="3137856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39" y="1404850"/>
            <a:ext cx="4746567" cy="4954385"/>
          </a:xfrm>
        </p:spPr>
      </p:pic>
      <p:sp>
        <p:nvSpPr>
          <p:cNvPr id="4" name="Dikdörtgen 3"/>
          <p:cNvSpPr/>
          <p:nvPr/>
        </p:nvSpPr>
        <p:spPr>
          <a:xfrm>
            <a:off x="856212" y="519545"/>
            <a:ext cx="4829694" cy="5569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KAFİLE ONAYI (FERDİ)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783184" y="889461"/>
            <a:ext cx="4580313" cy="3740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1 NUMARALI KUTUCUĞA </a:t>
            </a:r>
            <a:r>
              <a:rPr lang="tr-TR" sz="1400" dirty="0" smtClean="0"/>
              <a:t>MÜSABAKA BRANŞI YAZILMALIDIR</a:t>
            </a:r>
            <a:endParaRPr lang="tr-TR" sz="1400" dirty="0"/>
          </a:p>
        </p:txBody>
      </p:sp>
      <p:sp>
        <p:nvSpPr>
          <p:cNvPr id="9" name="Dikdörtgen 8"/>
          <p:cNvSpPr/>
          <p:nvPr/>
        </p:nvSpPr>
        <p:spPr>
          <a:xfrm>
            <a:off x="6783184" y="1404849"/>
            <a:ext cx="4580313" cy="4572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2 NUMARALI KUTUCUĞA </a:t>
            </a:r>
            <a:r>
              <a:rPr lang="tr-TR" sz="1400" dirty="0" smtClean="0"/>
              <a:t>KATEGORİSİ YAZILMALIDIR (GENÇ,YILDIZ VEYA MİNİK GİBİ )</a:t>
            </a:r>
            <a:endParaRPr lang="tr-TR" sz="1400" dirty="0"/>
          </a:p>
        </p:txBody>
      </p:sp>
      <p:sp>
        <p:nvSpPr>
          <p:cNvPr id="10" name="Dikdörtgen 9"/>
          <p:cNvSpPr/>
          <p:nvPr/>
        </p:nvSpPr>
        <p:spPr>
          <a:xfrm>
            <a:off x="6783184" y="2011680"/>
            <a:ext cx="4580313" cy="3906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3 NUMARALI KUTUCUĞA </a:t>
            </a:r>
            <a:r>
              <a:rPr lang="tr-TR" sz="1400" dirty="0" smtClean="0"/>
              <a:t>FERDİ YAZILMALIDIR</a:t>
            </a:r>
            <a:endParaRPr lang="tr-TR" sz="1400" dirty="0"/>
          </a:p>
        </p:txBody>
      </p:sp>
      <p:sp>
        <p:nvSpPr>
          <p:cNvPr id="11" name="Dikdörtgen 10"/>
          <p:cNvSpPr/>
          <p:nvPr/>
        </p:nvSpPr>
        <p:spPr>
          <a:xfrm>
            <a:off x="6783184" y="2651760"/>
            <a:ext cx="4580313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4 NUMARALI KUTUCUĞA </a:t>
            </a:r>
            <a:r>
              <a:rPr lang="tr-TR" sz="1400" dirty="0" smtClean="0"/>
              <a:t>OKUL MÜDÜRLERİNİN ADI SOYADI YAZILMALIDIR</a:t>
            </a:r>
            <a:endParaRPr lang="tr-TR" sz="1400" dirty="0"/>
          </a:p>
        </p:txBody>
      </p:sp>
      <p:sp>
        <p:nvSpPr>
          <p:cNvPr id="12" name="Dikdörtgen 11"/>
          <p:cNvSpPr/>
          <p:nvPr/>
        </p:nvSpPr>
        <p:spPr>
          <a:xfrm>
            <a:off x="6783184" y="3300153"/>
            <a:ext cx="4580313" cy="4322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5 NUMARALI KUTUCUĞA </a:t>
            </a:r>
            <a:r>
              <a:rPr lang="tr-TR" sz="1400" dirty="0" smtClean="0"/>
              <a:t>OKULLARIN ADI YAZILMALIDIR</a:t>
            </a:r>
            <a:endParaRPr lang="tr-TR" sz="1400" dirty="0"/>
          </a:p>
        </p:txBody>
      </p:sp>
      <p:sp>
        <p:nvSpPr>
          <p:cNvPr id="13" name="Dikdörtgen 12"/>
          <p:cNvSpPr/>
          <p:nvPr/>
        </p:nvSpPr>
        <p:spPr>
          <a:xfrm>
            <a:off x="6783184" y="4081549"/>
            <a:ext cx="4580313" cy="4987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 smtClean="0">
                <a:solidFill>
                  <a:srgbClr val="FF0000"/>
                </a:solidFill>
              </a:rPr>
              <a:t>6 NUMARALI KUTUCUĞA </a:t>
            </a:r>
            <a:r>
              <a:rPr lang="tr-TR" sz="1400" dirty="0" smtClean="0"/>
              <a:t>OKUL MÜDÜRLERİNİN İMZASI OLMALIDIR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77989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4276" y="365126"/>
            <a:ext cx="4355869" cy="798656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sz="2000" b="1" dirty="0" smtClean="0">
                <a:solidFill>
                  <a:srgbClr val="FF0000"/>
                </a:solidFill>
              </a:rPr>
              <a:t>2-) SEYAHAT TAAHHÜT BELGESİ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2" y="822324"/>
            <a:ext cx="4937760" cy="5769669"/>
          </a:xfrm>
        </p:spPr>
      </p:pic>
      <p:sp>
        <p:nvSpPr>
          <p:cNvPr id="5" name="Dikdörtgen 4"/>
          <p:cNvSpPr/>
          <p:nvPr/>
        </p:nvSpPr>
        <p:spPr>
          <a:xfrm>
            <a:off x="6558742" y="1396538"/>
            <a:ext cx="4962698" cy="26850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u="sng" dirty="0">
                <a:hlinkClick r:id="rId3"/>
              </a:rPr>
              <a:t>https://aksaray.gsb.gov.tr</a:t>
            </a:r>
            <a:r>
              <a:rPr lang="tr-TR" dirty="0"/>
              <a:t>  </a:t>
            </a:r>
            <a:r>
              <a:rPr lang="tr-TR" b="1" dirty="0"/>
              <a:t>ADRESİNDEN FORM ÖRNEĞİNE ULAŞILABİLİR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EVRAK MAVİ RENKLİ DOLMA KALEMLE ELLE DOLDURULMALIDIR.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18 YAŞINDAN BÜYÜKLER DOLDURACAKTIR.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BELGENİN AŞAĞISINDAKİ HUZURUNDA İMZA ATILAN GÖREVLİNİN İSMİ VE İMZASININ MUTLAKA </a:t>
            </a:r>
            <a:r>
              <a:rPr lang="tr-TR" b="1" dirty="0" smtClean="0"/>
              <a:t>DOLDURULMALIDIR.</a:t>
            </a:r>
          </a:p>
          <a:p>
            <a:pPr lvl="0"/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6558742" y="4547062"/>
            <a:ext cx="5029200" cy="12635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KENDİ İMKANI İLE SEYAHAT EDECEKLER SEYAHAT TAAHHÜT BELGESİNDEKİ İKİNCİ KUTUCUĞU İŞARETLEYİP ADI SOYADI VE İMZA KISMINI DOLDURMASI GEREKMEKTEDİR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745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1" y="781396"/>
            <a:ext cx="2619894" cy="382386"/>
          </a:xfrm>
        </p:spPr>
        <p:txBody>
          <a:bodyPr>
            <a:normAutofit fontScale="90000"/>
          </a:bodyPr>
          <a:lstStyle/>
          <a:p>
            <a:pPr lvl="0"/>
            <a:r>
              <a:rPr lang="tr-TR" sz="2000" b="1" dirty="0" smtClean="0">
                <a:solidFill>
                  <a:srgbClr val="FF0000"/>
                </a:solidFill>
              </a:rPr>
              <a:t>3-) VELİ </a:t>
            </a:r>
            <a:r>
              <a:rPr lang="tr-TR" sz="2000" b="1" dirty="0">
                <a:solidFill>
                  <a:srgbClr val="FF0000"/>
                </a:solidFill>
              </a:rPr>
              <a:t>İZİN BELGESİ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2" y="839586"/>
            <a:ext cx="4216242" cy="5337378"/>
          </a:xfrm>
        </p:spPr>
      </p:pic>
      <p:sp>
        <p:nvSpPr>
          <p:cNvPr id="6" name="Dikdörtgen 5"/>
          <p:cNvSpPr/>
          <p:nvPr/>
        </p:nvSpPr>
        <p:spPr>
          <a:xfrm>
            <a:off x="5868785" y="1354975"/>
            <a:ext cx="5286895" cy="38903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u="sng" dirty="0">
                <a:hlinkClick r:id="rId3"/>
              </a:rPr>
              <a:t>https://aksaray.gsb.gov.tr</a:t>
            </a:r>
            <a:r>
              <a:rPr lang="tr-TR" dirty="0"/>
              <a:t>  </a:t>
            </a:r>
            <a:r>
              <a:rPr lang="tr-TR" b="1" dirty="0"/>
              <a:t>ADRESİNDEN FORM ÖRNEĞİNE ULAŞILABİLİR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EVRAK MAVİ RENKLİ DOLMA KALEMLE ELLE </a:t>
            </a:r>
            <a:r>
              <a:rPr lang="tr-TR" b="1" dirty="0" smtClean="0"/>
              <a:t>DOLDURULMALIDIR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18 YAŞINDAN KÜÇÜKLER </a:t>
            </a:r>
            <a:r>
              <a:rPr lang="tr-TR" b="1" dirty="0" smtClean="0"/>
              <a:t>DOLDURACAKTIR</a:t>
            </a:r>
            <a:endParaRPr lang="tr-TR" dirty="0"/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VELAYET ALTINDA OLAN SPORCULARIN VELAYETİ KİMDEYSE İMZAYI VASİSİ ATACAK VE VELAYETİN KİMDE OLDUĞUNU GÖSTERİR BELGE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EKLENMELİDİR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b="1" dirty="0"/>
              <a:t>BELGENİN AŞAĞISINDAKİ HUZURUNDA İMZA ATILAN KISIM OKUL MÜDÜRLERİ TARAFINDAN İMZALANACAK VE </a:t>
            </a:r>
            <a:r>
              <a:rPr lang="tr-TR" b="1" dirty="0" smtClean="0"/>
              <a:t>MÜHÜRLENMELİDİR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5974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091247" cy="132556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 </a:t>
            </a:r>
            <a:r>
              <a:rPr lang="tr-TR" dirty="0"/>
              <a:t/>
            </a:r>
            <a:br>
              <a:rPr lang="tr-TR" dirty="0"/>
            </a:br>
            <a:r>
              <a:rPr lang="tr-TR" sz="2000" b="1" dirty="0" smtClean="0">
                <a:solidFill>
                  <a:srgbClr val="FF0000"/>
                </a:solidFill>
              </a:rPr>
              <a:t>4-) KURUMA </a:t>
            </a:r>
            <a:r>
              <a:rPr lang="tr-TR" sz="2000" b="1" dirty="0">
                <a:solidFill>
                  <a:srgbClr val="FF0000"/>
                </a:solidFill>
              </a:rPr>
              <a:t>YAZILMASI GEREKEN DİLEKÇE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731" y="1537855"/>
            <a:ext cx="4181302" cy="4729942"/>
          </a:xfrm>
        </p:spPr>
      </p:pic>
    </p:spTree>
    <p:extLst>
      <p:ext uri="{BB962C8B-B14F-4D97-AF65-F5344CB8AC3E}">
        <p14:creationId xmlns:p14="http://schemas.microsoft.com/office/powerpoint/2010/main" val="260594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841865" cy="856846"/>
          </a:xfrm>
        </p:spPr>
        <p:txBody>
          <a:bodyPr>
            <a:normAutofit/>
          </a:bodyPr>
          <a:lstStyle/>
          <a:p>
            <a:pPr lvl="0"/>
            <a:r>
              <a:rPr lang="tr-TR" sz="2000" b="1" dirty="0" smtClean="0">
                <a:solidFill>
                  <a:srgbClr val="FF0000"/>
                </a:solidFill>
              </a:rPr>
              <a:t>5-)</a:t>
            </a:r>
            <a:r>
              <a:rPr lang="tr-TR" sz="2000" b="1" dirty="0">
                <a:solidFill>
                  <a:srgbClr val="FF0000"/>
                </a:solidFill>
              </a:rPr>
              <a:t> </a:t>
            </a:r>
            <a:r>
              <a:rPr lang="tr-TR" sz="1800" b="1" dirty="0">
                <a:solidFill>
                  <a:srgbClr val="FF0000"/>
                </a:solidFill>
              </a:rPr>
              <a:t>KAFİLE GÖREVLENDİRME TABLOSU </a:t>
            </a:r>
            <a:r>
              <a:rPr lang="tr-TR" dirty="0"/>
              <a:t/>
            </a:r>
            <a:br>
              <a:rPr lang="tr-TR" dirty="0"/>
            </a:br>
            <a:endParaRPr lang="tr-TR" sz="1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30531"/>
            <a:ext cx="4254500" cy="4673369"/>
          </a:xfrm>
        </p:spPr>
      </p:pic>
      <p:sp>
        <p:nvSpPr>
          <p:cNvPr id="5" name="Dikdörtgen 4"/>
          <p:cNvSpPr/>
          <p:nvPr/>
        </p:nvSpPr>
        <p:spPr>
          <a:xfrm>
            <a:off x="6334298" y="798022"/>
            <a:ext cx="4896197" cy="4630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SOL KISIMDA YER ALAN GENÇLİK VE SPOR BAKANLIĞININ SEYAHAT YÖNERGESİNİN (EK-1) KAFİLE GÖREVLENDİRME TABLOSUNA GÖRE; </a:t>
            </a:r>
            <a:r>
              <a:rPr lang="tr-TR" b="1" dirty="0" smtClean="0"/>
              <a:t>KAFİLE </a:t>
            </a:r>
            <a:r>
              <a:rPr lang="tr-TR" b="1" dirty="0"/>
              <a:t>BAŞKANI, KAFİLE BAŞKAN YARDIMCISI, ANTRENÖR, ÇALIŞTIRICI SAYILARI SPORCU SAYISINA GÖRE DEĞİŞMEKTEDİR. YANDAKİ TABLODAN SPORCU SAYISI VE TÜRÜNE GÖRE GÖREVLİLERİ BELİRLEYEBİLİRSİNİZ. </a:t>
            </a:r>
          </a:p>
        </p:txBody>
      </p:sp>
    </p:spTree>
    <p:extLst>
      <p:ext uri="{BB962C8B-B14F-4D97-AF65-F5344CB8AC3E}">
        <p14:creationId xmlns:p14="http://schemas.microsoft.com/office/powerpoint/2010/main" val="1825377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672</Words>
  <Application>Microsoft Office PowerPoint</Application>
  <PresentationFormat>Geniş ekran</PresentationFormat>
  <Paragraphs>82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OKUL SPORLARI KAFİLELERİNİN İL DIŞINDA YAPILACAK FAALİYETLERE KATILABİLMELERİ İÇİN SEYAHAT YÖNERGESİNE GÖRE HAZIRLAMASI GEREKEN EVRAKLAR USUL VE ESASLAR </vt:lpstr>
      <vt:lpstr>GEREKLİ BELGELER        EK-1</vt:lpstr>
      <vt:lpstr>PowerPoint Sunusu</vt:lpstr>
      <vt:lpstr>PowerPoint Sunusu</vt:lpstr>
      <vt:lpstr>PowerPoint Sunusu</vt:lpstr>
      <vt:lpstr>2-) SEYAHAT TAAHHÜT BELGESİ </vt:lpstr>
      <vt:lpstr>3-) VELİ İZİN BELGESİ </vt:lpstr>
      <vt:lpstr>  4-) KURUMA YAZILMASI GEREKEN DİLEKÇE </vt:lpstr>
      <vt:lpstr>5-) KAFİLE GÖREVLENDİRME TABLOSU  </vt:lpstr>
      <vt:lpstr>KİRALAMA YOLU İLE YAPILACAK SEYAHATLER İÇİN GEREKLİ GELGELER </vt:lpstr>
      <vt:lpstr>NOT: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SPORLARI KAFİLELERİNİN İL DIŞINDA YAPILACAK FAALİYETLERE KATILABİLMELERİ İÇİN «SEYAHAT YÖNERGESİ» NE GÖRE HAZIRLAMASI GEREKEN EVRAKLAR USUL VE ESASLAR</dc:title>
  <dc:creator>Meltem SOLAK</dc:creator>
  <cp:lastModifiedBy>Meltem SOLAK</cp:lastModifiedBy>
  <cp:revision>105</cp:revision>
  <cp:lastPrinted>2025-11-06T06:25:00Z</cp:lastPrinted>
  <dcterms:created xsi:type="dcterms:W3CDTF">2025-11-04T06:15:50Z</dcterms:created>
  <dcterms:modified xsi:type="dcterms:W3CDTF">2025-11-20T11:13:09Z</dcterms:modified>
</cp:coreProperties>
</file>